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9ABE23F-311E-42CB-B353-4FA906DDAFD8}">
  <a:tblStyle styleId="{69ABE23F-311E-42CB-B353-4FA906DDAF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24f2fc577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24f2fc577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3af5ff4aed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3af5ff4aed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3af5ff4aed_6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3af5ff4aed_6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3af5ff4aed_6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3af5ff4aed_6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24f2fc577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24f2fc577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24f2fc577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24f2fc577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4f2fc577b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4f2fc577b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3af5ff4aed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3af5ff4aed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3af5ff4aed_5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3af5ff4aed_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3af5ff4aed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3af5ff4aed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24f2fc577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24f2fc577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24f2fc577b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24f2fc577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24ba4adc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24ba4adc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45ecb710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45ecb710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24f2fc577b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24f2fc577b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24f2fc577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24f2fc577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WuShaoJui/111_2_ESLAB_Project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2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en.wikipedia.org/wiki/Delta-sigma_modulation" TargetMode="External"/><Relationship Id="rId4" Type="http://schemas.openxmlformats.org/officeDocument/2006/relationships/hyperlink" Target="https://en.wikipedia.org/wiki/Pulse-density_modulation" TargetMode="External"/><Relationship Id="rId5" Type="http://schemas.openxmlformats.org/officeDocument/2006/relationships/hyperlink" Target="https://en.wikipedia.org/wiki/Pulse-code_modulation" TargetMode="External"/><Relationship Id="rId6" Type="http://schemas.openxmlformats.org/officeDocument/2006/relationships/hyperlink" Target="https://github.com/janjongboom/b-l475e-iot01a-audio-mbed" TargetMode="External"/><Relationship Id="rId7" Type="http://schemas.openxmlformats.org/officeDocument/2006/relationships/hyperlink" Target="https://pub.tik.ee.ethz.ch/students/2013-FS/GA-2013-03.pdf" TargetMode="External"/><Relationship Id="rId8" Type="http://schemas.openxmlformats.org/officeDocument/2006/relationships/hyperlink" Target="https://en.wikipedia.org/wiki/Huffman_codin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2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200"/>
              <a:t>Remote Control by Clap Detection</a:t>
            </a:r>
            <a:endParaRPr sz="4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200"/>
              <a:t>Progress Report (23/05/19)</a:t>
            </a:r>
            <a:endParaRPr sz="42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95831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組員: 吳紹睿、林家弘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2212050" y="4642413"/>
            <a:ext cx="47199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zh-TW" sz="1400" u="sng">
                <a:solidFill>
                  <a:schemeClr val="hlink"/>
                </a:solidFill>
                <a:hlinkClick r:id="rId3"/>
              </a:rPr>
              <a:t>https://github.com/WuShaoJui/111_2_ESLAB_Project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Mic</a:t>
            </a:r>
            <a:r>
              <a:rPr lang="zh-TW"/>
              <a:t>原始資料</a:t>
            </a:r>
            <a:endParaRPr/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311700" y="3836400"/>
            <a:ext cx="85206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Thresh hold: 8000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Exponential decay</a:t>
            </a:r>
            <a:endParaRPr/>
          </a:p>
        </p:txBody>
      </p:sp>
      <p:sp>
        <p:nvSpPr>
          <p:cNvPr id="140" name="Google Shape;14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1022"/>
            <a:ext cx="9144003" cy="2678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000"/>
              <a:t>Short term average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Long term average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short / long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Clap detection algorithm (1)</a:t>
            </a:r>
            <a:endParaRPr/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3100" y="1152487"/>
            <a:ext cx="4529199" cy="348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000"/>
              <a:t>M</a:t>
            </a:r>
            <a:r>
              <a:rPr lang="zh-TW" sz="2000"/>
              <a:t>aximum duration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 sz="2000"/>
              <a:t>Clap shouldn’t last long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Clap detection algorithm (2)</a:t>
            </a:r>
            <a:endParaRPr/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0953" y="1162824"/>
            <a:ext cx="4312049" cy="323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000"/>
              <a:t>A</a:t>
            </a:r>
            <a:r>
              <a:rPr lang="zh-TW" sz="2000"/>
              <a:t>daptive threshold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 sz="2000"/>
              <a:t>Noisy enviroment</a:t>
            </a:r>
            <a:endParaRPr sz="20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Clap detection algorithm (3)</a:t>
            </a:r>
            <a:endParaRPr/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0925" y="1152475"/>
            <a:ext cx="4611374" cy="34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Demo</a:t>
            </a:r>
            <a:endParaRPr/>
          </a:p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目前已經可以透過振幅來偵測拍手。(利用區間最大值判斷)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後續將繼續完成更精確分辨拍手的演算法。</a:t>
            </a:r>
            <a:endParaRPr/>
          </a:p>
        </p:txBody>
      </p:sp>
      <p:sp>
        <p:nvSpPr>
          <p:cNvPr id="172" name="Google Shape;17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架構</a:t>
            </a:r>
            <a:endParaRPr/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3465" y="3157725"/>
            <a:ext cx="1602875" cy="11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6938" y="2029051"/>
            <a:ext cx="2110300" cy="117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7275" y="1320400"/>
            <a:ext cx="875242" cy="107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050" y="1303275"/>
            <a:ext cx="1114000" cy="111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7"/>
          <p:cNvSpPr txBox="1"/>
          <p:nvPr/>
        </p:nvSpPr>
        <p:spPr>
          <a:xfrm>
            <a:off x="1127600" y="4222100"/>
            <a:ext cx="224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STM32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拍手偵測 / 分析(前處理)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83" name="Google Shape;183;p27"/>
          <p:cNvCxnSpPr/>
          <p:nvPr/>
        </p:nvCxnSpPr>
        <p:spPr>
          <a:xfrm>
            <a:off x="2264915" y="2502938"/>
            <a:ext cx="0" cy="5520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" name="Google Shape;184;p27"/>
          <p:cNvCxnSpPr/>
          <p:nvPr/>
        </p:nvCxnSpPr>
        <p:spPr>
          <a:xfrm flipH="1" rot="10800000">
            <a:off x="3241150" y="2943152"/>
            <a:ext cx="879900" cy="7350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5" name="Google Shape;185;p27"/>
          <p:cNvSpPr txBox="1"/>
          <p:nvPr/>
        </p:nvSpPr>
        <p:spPr>
          <a:xfrm>
            <a:off x="3480150" y="3467975"/>
            <a:ext cx="121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Data transfer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by BLE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6" name="Google Shape;186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41150" y="2943150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32825" y="363050"/>
            <a:ext cx="651505" cy="11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32825" y="2237625"/>
            <a:ext cx="1471535" cy="1309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" name="Google Shape;189;p27"/>
          <p:cNvCxnSpPr/>
          <p:nvPr/>
        </p:nvCxnSpPr>
        <p:spPr>
          <a:xfrm flipH="1" rot="10800000">
            <a:off x="5868950" y="1392625"/>
            <a:ext cx="548100" cy="3732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" name="Google Shape;190;p27"/>
          <p:cNvCxnSpPr>
            <a:endCxn id="188" idx="1"/>
          </p:cNvCxnSpPr>
          <p:nvPr/>
        </p:nvCxnSpPr>
        <p:spPr>
          <a:xfrm flipH="1" rot="10800000">
            <a:off x="5903925" y="2892350"/>
            <a:ext cx="828900" cy="4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1" name="Google Shape;191;p27"/>
          <p:cNvSpPr txBox="1"/>
          <p:nvPr/>
        </p:nvSpPr>
        <p:spPr>
          <a:xfrm>
            <a:off x="6322825" y="1583975"/>
            <a:ext cx="147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開關、調整亮度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2" name="Google Shape;192;p27"/>
          <p:cNvSpPr txBox="1"/>
          <p:nvPr/>
        </p:nvSpPr>
        <p:spPr>
          <a:xfrm>
            <a:off x="6267225" y="3399475"/>
            <a:ext cx="240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報時、檢查簡訊、播放音樂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93" name="Google Shape;193;p27"/>
          <p:cNvCxnSpPr/>
          <p:nvPr/>
        </p:nvCxnSpPr>
        <p:spPr>
          <a:xfrm>
            <a:off x="5670675" y="3491975"/>
            <a:ext cx="793200" cy="7932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4" name="Google Shape;194;p27"/>
          <p:cNvSpPr txBox="1"/>
          <p:nvPr/>
        </p:nvSpPr>
        <p:spPr>
          <a:xfrm>
            <a:off x="6650400" y="4180125"/>
            <a:ext cx="201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其他功能: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ex. 控制顯示器、......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5" name="Google Shape;195;p27"/>
          <p:cNvSpPr txBox="1"/>
          <p:nvPr/>
        </p:nvSpPr>
        <p:spPr>
          <a:xfrm>
            <a:off x="4002825" y="1392625"/>
            <a:ext cx="159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RPi作為控制中心控制周邊設備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6" name="Google Shape;19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Huffman Code (改至RPi</a:t>
            </a:r>
            <a:r>
              <a:rPr lang="zh-TW"/>
              <a:t>上執行</a:t>
            </a:r>
            <a:r>
              <a:rPr lang="zh-TW"/>
              <a:t>)</a:t>
            </a:r>
            <a:endParaRPr/>
          </a:p>
        </p:txBody>
      </p:sp>
      <p:sp>
        <p:nvSpPr>
          <p:cNvPr id="202" name="Google Shape;20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短間隔: 0、長間隔: 1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頻率較高的指令給較短的編碼長度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Prefix code: 無任何指令為另一個指令的前綴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349" y="2410350"/>
            <a:ext cx="3669750" cy="236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aphicFrame>
        <p:nvGraphicFramePr>
          <p:cNvPr id="205" name="Google Shape;205;p28"/>
          <p:cNvGraphicFramePr/>
          <p:nvPr/>
        </p:nvGraphicFramePr>
        <p:xfrm>
          <a:off x="6007500" y="2660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{69ABE23F-311E-42CB-B353-4FA906DDAFD8}</a:tableStyleId>
              </a:tblPr>
              <a:tblGrid>
                <a:gridCol w="988500"/>
                <a:gridCol w="988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指令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佔比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燈開關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20%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燈調亮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5%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燈調暗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5%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參考資料</a:t>
            </a:r>
            <a:endParaRPr/>
          </a:p>
        </p:txBody>
      </p:sp>
      <p:sp>
        <p:nvSpPr>
          <p:cNvPr id="211" name="Google Shape;21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B-L475E-IOT01A-User-Manual-2019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https://en.wikipedia.org/wiki/Delta-sigma_modulation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https://en.wikipedia.org/wiki/Pulse-density_modulation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 u="sng">
                <a:solidFill>
                  <a:schemeClr val="hlink"/>
                </a:solidFill>
                <a:hlinkClick r:id="rId5"/>
              </a:rPr>
              <a:t>https://en.wikipedia.org/wiki/Pulse-code_modulation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 u="sng">
                <a:solidFill>
                  <a:schemeClr val="hlink"/>
                </a:solidFill>
                <a:hlinkClick r:id="rId6"/>
              </a:rPr>
              <a:t>https://github.com/janjongboom/b-l475e-iot01a-audio-mbed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https://pub.tik.ee.ethz.ch/students/2013-FS/GA-2013-03.pdf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 u="sng">
                <a:solidFill>
                  <a:schemeClr val="accent5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https://en.wikipedia.org/wiki/Huffman_coding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架構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3465" y="3157725"/>
            <a:ext cx="1602875" cy="11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6938" y="2029051"/>
            <a:ext cx="2110300" cy="117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7275" y="1320400"/>
            <a:ext cx="875242" cy="107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050" y="1303275"/>
            <a:ext cx="1114000" cy="111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127600" y="4222100"/>
            <a:ext cx="224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STM32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拍手偵測 / 分析(前處理)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67" name="Google Shape;67;p14"/>
          <p:cNvCxnSpPr/>
          <p:nvPr/>
        </p:nvCxnSpPr>
        <p:spPr>
          <a:xfrm>
            <a:off x="2264915" y="2502938"/>
            <a:ext cx="0" cy="5520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" name="Google Shape;68;p14"/>
          <p:cNvCxnSpPr/>
          <p:nvPr/>
        </p:nvCxnSpPr>
        <p:spPr>
          <a:xfrm flipH="1" rot="10800000">
            <a:off x="3241150" y="2943152"/>
            <a:ext cx="879900" cy="7350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" name="Google Shape;69;p14"/>
          <p:cNvSpPr txBox="1"/>
          <p:nvPr/>
        </p:nvSpPr>
        <p:spPr>
          <a:xfrm>
            <a:off x="3480150" y="3467975"/>
            <a:ext cx="121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Data transfer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by BLE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41150" y="2943150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32825" y="363050"/>
            <a:ext cx="651505" cy="11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32825" y="2237625"/>
            <a:ext cx="1471535" cy="1309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" name="Google Shape;73;p14"/>
          <p:cNvCxnSpPr/>
          <p:nvPr/>
        </p:nvCxnSpPr>
        <p:spPr>
          <a:xfrm flipH="1" rot="10800000">
            <a:off x="5868950" y="1392625"/>
            <a:ext cx="548100" cy="3732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" name="Google Shape;74;p14"/>
          <p:cNvCxnSpPr>
            <a:endCxn id="72" idx="1"/>
          </p:cNvCxnSpPr>
          <p:nvPr/>
        </p:nvCxnSpPr>
        <p:spPr>
          <a:xfrm flipH="1" rot="10800000">
            <a:off x="5903925" y="2892350"/>
            <a:ext cx="828900" cy="4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" name="Google Shape;75;p14"/>
          <p:cNvSpPr txBox="1"/>
          <p:nvPr/>
        </p:nvSpPr>
        <p:spPr>
          <a:xfrm>
            <a:off x="6322825" y="1583975"/>
            <a:ext cx="147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開關、調整亮度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6267225" y="3399475"/>
            <a:ext cx="240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報時</a:t>
            </a:r>
            <a:r>
              <a:rPr lang="zh-TW">
                <a:solidFill>
                  <a:schemeClr val="dk1"/>
                </a:solidFill>
              </a:rPr>
              <a:t>、</a:t>
            </a:r>
            <a:r>
              <a:rPr lang="zh-TW">
                <a:solidFill>
                  <a:schemeClr val="dk1"/>
                </a:solidFill>
              </a:rPr>
              <a:t>檢查簡訊</a:t>
            </a:r>
            <a:r>
              <a:rPr lang="zh-TW">
                <a:solidFill>
                  <a:schemeClr val="dk1"/>
                </a:solidFill>
              </a:rPr>
              <a:t>、</a:t>
            </a:r>
            <a:r>
              <a:rPr lang="zh-TW">
                <a:solidFill>
                  <a:schemeClr val="dk1"/>
                </a:solidFill>
              </a:rPr>
              <a:t>播放音樂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77" name="Google Shape;77;p14"/>
          <p:cNvCxnSpPr/>
          <p:nvPr/>
        </p:nvCxnSpPr>
        <p:spPr>
          <a:xfrm>
            <a:off x="5670675" y="3491975"/>
            <a:ext cx="793200" cy="7932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" name="Google Shape;78;p14"/>
          <p:cNvSpPr txBox="1"/>
          <p:nvPr/>
        </p:nvSpPr>
        <p:spPr>
          <a:xfrm>
            <a:off x="6650400" y="4180125"/>
            <a:ext cx="201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其他功能: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ex. 控制顯示器、......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4002825" y="1392625"/>
            <a:ext cx="159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RPi</a:t>
            </a:r>
            <a:r>
              <a:rPr lang="zh-TW">
                <a:solidFill>
                  <a:schemeClr val="dk1"/>
                </a:solidFill>
              </a:rPr>
              <a:t>作為控制中心控制周邊設備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0" name="Google Shape;8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大綱</a:t>
            </a:r>
            <a:endParaRPr/>
          </a:p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311700" y="1152475"/>
            <a:ext cx="8520600" cy="3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STM32L475E DFSDM and MP34DT01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麥克風測試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DMA and Half and complete transfer interrupt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音訊儲存結構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拍手偵測進度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STM32L475E Block Diagram</a:t>
            </a:r>
            <a:endParaRPr/>
          </a:p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5438" y="1065800"/>
            <a:ext cx="4113119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DFSDM and MP34DT01</a:t>
            </a:r>
            <a:endParaRPr/>
          </a:p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311700" y="3103825"/>
            <a:ext cx="8520600" cy="15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MP34DT01: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輸出PDM (pulse density modulation)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DFSDM (</a:t>
            </a:r>
            <a:r>
              <a:rPr lang="zh-TW"/>
              <a:t>Digital Filter for Sigma-Delta Modulator</a:t>
            </a:r>
            <a:r>
              <a:rPr lang="zh-TW"/>
              <a:t>):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將PDM</a:t>
            </a:r>
            <a:r>
              <a:rPr lang="zh-TW"/>
              <a:t>轉PCM (pulse code modulation)</a:t>
            </a:r>
            <a:endParaRPr/>
          </a:p>
        </p:txBody>
      </p:sp>
      <p:sp>
        <p:nvSpPr>
          <p:cNvPr id="101" name="Google Shape;10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463" y="1017726"/>
            <a:ext cx="6401050" cy="190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2963" y="4433650"/>
            <a:ext cx="4378075" cy="50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麥克風錄音測試</a:t>
            </a:r>
            <a:endParaRPr/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麥克風錄音測試成功，最多能儲存約2~3秒的資料。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Sample size: 2 Bytes , Signed data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Sample rate: 16000 /s ,  Data rate: 31.25 KB/s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*Note: Total SRAM memory size is 128 KB.</a:t>
            </a:r>
            <a:endParaRPr/>
          </a:p>
        </p:txBody>
      </p:sp>
      <p:sp>
        <p:nvSpPr>
          <p:cNvPr id="110" name="Google Shape;11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DMA</a:t>
            </a:r>
            <a:endParaRPr/>
          </a:p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DMA(Direct Memory Access)</a:t>
            </a:r>
            <a:r>
              <a:rPr lang="zh-TW"/>
              <a:t>讓我們可以不用透過CPU將mic的data寫入RAM中，因此在錄音的過程中可以同時執行主程式。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我們將mic的data先寫入</a:t>
            </a:r>
            <a:r>
              <a:rPr lang="zh-TW"/>
              <a:t>PCM buffer，且由於是circular mode，因此寫滿會從頭寫入。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Half / Complete Transfer Interrupt</a:t>
            </a:r>
            <a:endParaRPr/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311700" y="1152475"/>
            <a:ext cx="8520600" cy="21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當PCM buffer半滿/全滿時，會觸發half/complete transfer interrupt，此時可以在ISR中將PCM buffer的其中一半寫入後續處理資料用的audio buffer。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PCM buffer: 2 B * 32 = 64 Bytes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Mic data rate = 32000 B/s -&gt; 2ms for one complete transfer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25" name="Google Shape;125;p20"/>
          <p:cNvPicPr preferRelativeResize="0"/>
          <p:nvPr/>
        </p:nvPicPr>
        <p:blipFill rotWithShape="1">
          <a:blip r:embed="rId3">
            <a:alphaModFix/>
          </a:blip>
          <a:srcRect b="14763" l="0" r="0" t="0"/>
          <a:stretch/>
        </p:blipFill>
        <p:spPr>
          <a:xfrm>
            <a:off x="366900" y="3178750"/>
            <a:ext cx="7595651" cy="33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8538" y="3707175"/>
            <a:ext cx="8520601" cy="381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音訊儲存結構</a:t>
            </a:r>
            <a:endParaRPr/>
          </a:p>
        </p:txBody>
      </p:sp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Audio buffer: </a:t>
            </a:r>
            <a:r>
              <a:rPr lang="zh-TW"/>
              <a:t>32000 Bytes -&gt; 可以儲存1s的資料 (Mic data rate = 32000 B/s)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當寫入Audio buffer的index超過buffer長度時，將index歸0以達成循環寫入。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之所以要存到1s的資料，是為了後續改善拍手偵測的演算法。</a:t>
            </a:r>
            <a:endParaRPr/>
          </a:p>
        </p:txBody>
      </p:sp>
      <p:sp>
        <p:nvSpPr>
          <p:cNvPr id="133" name="Google Shape;13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